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0"/>
  </p:notesMasterIdLst>
  <p:sldIdLst>
    <p:sldId id="256" r:id="rId2"/>
    <p:sldId id="257" r:id="rId3"/>
    <p:sldId id="287" r:id="rId4"/>
    <p:sldId id="301" r:id="rId5"/>
    <p:sldId id="289" r:id="rId6"/>
    <p:sldId id="302" r:id="rId7"/>
    <p:sldId id="303" r:id="rId8"/>
    <p:sldId id="304" r:id="rId9"/>
    <p:sldId id="305" r:id="rId10"/>
    <p:sldId id="312" r:id="rId11"/>
    <p:sldId id="306" r:id="rId12"/>
    <p:sldId id="310" r:id="rId13"/>
    <p:sldId id="311" r:id="rId14"/>
    <p:sldId id="307" r:id="rId15"/>
    <p:sldId id="308" r:id="rId16"/>
    <p:sldId id="309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297" r:id="rId26"/>
    <p:sldId id="299" r:id="rId27"/>
    <p:sldId id="300" r:id="rId28"/>
    <p:sldId id="292" r:id="rId29"/>
  </p:sldIdLst>
  <p:sldSz cx="9144000" cy="5143500" type="screen16x9"/>
  <p:notesSz cx="6858000" cy="9144000"/>
  <p:embeddedFontLst>
    <p:embeddedFont>
      <p:font typeface="Arvo" panose="020B0604020202020204" charset="-94"/>
      <p:regular r:id="rId31"/>
      <p:bold r:id="rId32"/>
      <p:italic r:id="rId33"/>
      <p:boldItalic r:id="rId34"/>
    </p:embeddedFont>
    <p:embeddedFont>
      <p:font typeface="Barlow Condensed" panose="00000506000000000000" pitchFamily="2" charset="-94"/>
      <p:regular r:id="rId35"/>
      <p:bold r:id="rId36"/>
      <p:italic r:id="rId37"/>
      <p:boldItalic r:id="rId38"/>
    </p:embeddedFont>
    <p:embeddedFont>
      <p:font typeface="Barlow Condensed Medium" panose="00000606000000000000" pitchFamily="2" charset="-94"/>
      <p:regular r:id="rId39"/>
      <p:bold r:id="rId40"/>
      <p:italic r:id="rId41"/>
      <p:boldItalic r:id="rId42"/>
    </p:embeddedFont>
    <p:embeddedFont>
      <p:font typeface="Barlow Condensed SemiBold" panose="00000706000000000000" pitchFamily="2" charset="-94"/>
      <p:regular r:id="rId43"/>
      <p:bold r:id="rId44"/>
      <p:italic r:id="rId45"/>
      <p:boldItalic r:id="rId46"/>
    </p:embeddedFont>
    <p:embeddedFont>
      <p:font typeface="Fira Sans Extra Condensed Medium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228"/>
      </p:cViewPr>
      <p:guideLst>
        <p:guide pos="2880"/>
        <p:guide orient="horz" pos="162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772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49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79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87247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93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5e1ed11e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5e1ed11e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860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1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d2cab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d2cab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721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295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726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625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775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476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E9E6E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95512" y="1245627"/>
            <a:ext cx="5553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Font typeface="Barlow Condensed Medium"/>
              <a:buNone/>
              <a:defRPr sz="60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0B139E"/>
              </a:buClr>
              <a:buSzPts val="5200"/>
              <a:buNone/>
              <a:defRPr sz="5200">
                <a:solidFill>
                  <a:srgbClr val="0B139E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6607116" y="2397713"/>
            <a:ext cx="2550204" cy="2757917"/>
            <a:chOff x="1384075" y="241450"/>
            <a:chExt cx="4822625" cy="5215425"/>
          </a:xfrm>
        </p:grpSpPr>
        <p:sp>
          <p:nvSpPr>
            <p:cNvPr id="12" name="Google Shape;12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57" name="Google Shape;57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"/>
          <p:cNvGrpSpPr/>
          <p:nvPr/>
        </p:nvGrpSpPr>
        <p:grpSpPr>
          <a:xfrm>
            <a:off x="6396261" y="-26651"/>
            <a:ext cx="2761414" cy="1094590"/>
            <a:chOff x="5543377" y="-26648"/>
            <a:chExt cx="3613943" cy="1432521"/>
          </a:xfrm>
        </p:grpSpPr>
        <p:sp>
          <p:nvSpPr>
            <p:cNvPr id="187" name="Google Shape;187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-413096" y="3658798"/>
            <a:ext cx="2192144" cy="1495178"/>
            <a:chOff x="-293170" y="3658798"/>
            <a:chExt cx="2192144" cy="1495178"/>
          </a:xfrm>
        </p:grpSpPr>
        <p:sp>
          <p:nvSpPr>
            <p:cNvPr id="209" name="Google Shape;209;p4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4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28" name="Google Shape;228;p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4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0" name="Google Shape;230;p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4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2" name="Google Shape;232;p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4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234" name="Google Shape;234;p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235" name="Google Shape;235;p4"/>
          <p:cNvCxnSpPr/>
          <p:nvPr/>
        </p:nvCxnSpPr>
        <p:spPr>
          <a:xfrm>
            <a:off x="3986825" y="-16500"/>
            <a:ext cx="0" cy="4488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6" name="Google Shape;236;p4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5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239" name="Google Shape;239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 rot="10800000" flipH="1">
            <a:off x="-413096" y="-26651"/>
            <a:ext cx="2192144" cy="1495178"/>
            <a:chOff x="-293170" y="3658798"/>
            <a:chExt cx="2192144" cy="1495178"/>
          </a:xfrm>
        </p:grpSpPr>
        <p:sp>
          <p:nvSpPr>
            <p:cNvPr id="261" name="Google Shape;261;p5"/>
            <p:cNvSpPr/>
            <p:nvPr/>
          </p:nvSpPr>
          <p:spPr>
            <a:xfrm rot="5400000">
              <a:off x="566876" y="4718563"/>
              <a:ext cx="402082" cy="46501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5400000">
              <a:off x="1460748" y="4750112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 rot="5400000">
              <a:off x="1135098" y="4642762"/>
              <a:ext cx="376514" cy="64591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 rot="5400000">
              <a:off x="813065" y="4375410"/>
              <a:ext cx="374712" cy="433031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rgbClr val="F5340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 rot="5400000">
              <a:off x="597469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 rot="5400000">
              <a:off x="813966" y="4749204"/>
              <a:ext cx="372910" cy="433031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 rot="5400000">
              <a:off x="1460754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 rot="5400000">
              <a:off x="1128547" y="3961854"/>
              <a:ext cx="174931" cy="20159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 rot="5400000">
              <a:off x="1770825" y="4018351"/>
              <a:ext cx="118427" cy="137871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 rot="5400000">
              <a:off x="1135999" y="4268968"/>
              <a:ext cx="374712" cy="64591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 rot="5400000">
              <a:off x="1459847" y="4376318"/>
              <a:ext cx="374712" cy="431215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 rot="5400000">
              <a:off x="167191" y="4002531"/>
              <a:ext cx="372896" cy="431215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 rot="5400000">
              <a:off x="-264008" y="3629645"/>
              <a:ext cx="372910" cy="431215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 rot="5400000">
              <a:off x="-49317" y="4160717"/>
              <a:ext cx="374712" cy="862417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 rot="5400000">
              <a:off x="380972" y="4376325"/>
              <a:ext cx="374712" cy="43120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 rot="5400000">
              <a:off x="139325" y="4533617"/>
              <a:ext cx="374712" cy="862403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 rot="5400000">
              <a:off x="519274" y="4454515"/>
              <a:ext cx="747608" cy="647717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5"/>
          <p:cNvSpPr txBox="1">
            <a:spLocks noGrp="1"/>
          </p:cNvSpPr>
          <p:nvPr>
            <p:ph type="ctrTitle"/>
          </p:nvPr>
        </p:nvSpPr>
        <p:spPr>
          <a:xfrm>
            <a:off x="4308049" y="2067485"/>
            <a:ext cx="329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0" name="Google Shape;280;p5"/>
          <p:cNvSpPr txBox="1">
            <a:spLocks noGrp="1"/>
          </p:cNvSpPr>
          <p:nvPr>
            <p:ph type="subTitle" idx="1"/>
          </p:nvPr>
        </p:nvSpPr>
        <p:spPr>
          <a:xfrm>
            <a:off x="1868250" y="2708213"/>
            <a:ext cx="4020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81" name="Google Shape;281;p5"/>
          <p:cNvCxnSpPr/>
          <p:nvPr/>
        </p:nvCxnSpPr>
        <p:spPr>
          <a:xfrm>
            <a:off x="5123700" y="2607238"/>
            <a:ext cx="40203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2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6"/>
          <p:cNvGrpSpPr/>
          <p:nvPr/>
        </p:nvGrpSpPr>
        <p:grpSpPr>
          <a:xfrm rot="10800000">
            <a:off x="11" y="4059387"/>
            <a:ext cx="2761414" cy="1094590"/>
            <a:chOff x="5543377" y="-26648"/>
            <a:chExt cx="3613943" cy="1432521"/>
          </a:xfrm>
        </p:grpSpPr>
        <p:sp>
          <p:nvSpPr>
            <p:cNvPr id="284" name="Google Shape;284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6"/>
          <p:cNvSpPr txBox="1">
            <a:spLocks noGrp="1"/>
          </p:cNvSpPr>
          <p:nvPr>
            <p:ph type="ctrTitle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6" name="Google Shape;306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rgbClr val="F5340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2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09" name="Google Shape;309;p7"/>
          <p:cNvCxnSpPr/>
          <p:nvPr/>
        </p:nvCxnSpPr>
        <p:spPr>
          <a:xfrm>
            <a:off x="498026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0" name="Google Shape;310;p7"/>
          <p:cNvGrpSpPr/>
          <p:nvPr/>
        </p:nvGrpSpPr>
        <p:grpSpPr>
          <a:xfrm rot="10800000" flipH="1">
            <a:off x="6396261" y="4059387"/>
            <a:ext cx="2761414" cy="1094590"/>
            <a:chOff x="5543377" y="-26648"/>
            <a:chExt cx="3613943" cy="1432521"/>
          </a:xfrm>
        </p:grpSpPr>
        <p:sp>
          <p:nvSpPr>
            <p:cNvPr id="311" name="Google Shape;311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rgbClr val="0C2E3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 rot="-5400000">
              <a:off x="6437042" y="-62766"/>
              <a:ext cx="479036" cy="551271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 rot="-5400000">
              <a:off x="6849922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 rot="-5400000">
              <a:off x="8229270" y="-201155"/>
              <a:ext cx="479036" cy="828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 rot="-5400000">
              <a:off x="8643318" y="-63918"/>
              <a:ext cx="476733" cy="551271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 rot="-5400000">
              <a:off x="7539604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73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 rot="-5400000">
              <a:off x="7265113" y="413968"/>
              <a:ext cx="476733" cy="553592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 rot="-5400000">
              <a:off x="7540756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8001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 rot="-5400000">
              <a:off x="6852226" y="277891"/>
              <a:ext cx="476733" cy="825746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 rot="-5400000">
              <a:off x="5553199" y="611305"/>
              <a:ext cx="139273" cy="158917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rgbClr val="0187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rot="-5400000">
              <a:off x="5886623" y="414843"/>
              <a:ext cx="476733" cy="551843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DCDC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rot="-5400000">
              <a:off x="8404961" y="653513"/>
              <a:ext cx="953448" cy="551271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rot="-5400000">
              <a:off x="8230422" y="276739"/>
              <a:ext cx="476733" cy="828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rot="-5400000">
              <a:off x="7817551" y="415137"/>
              <a:ext cx="476733" cy="551254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rot="-5400000">
              <a:off x="7816399" y="-62757"/>
              <a:ext cx="479036" cy="551254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 rot="-5400000">
              <a:off x="7263962" y="-63926"/>
              <a:ext cx="479036" cy="553592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 rot="-5400000">
              <a:off x="7163985" y="515124"/>
              <a:ext cx="953448" cy="828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9E6E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Condensed SemiBold"/>
              <a:buNone/>
              <a:defRPr sz="2800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vo"/>
              <a:buChar char="●"/>
              <a:defRPr sz="18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●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Arvo"/>
              <a:buChar char="○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Arvo"/>
              <a:buChar char="■"/>
              <a:defRPr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6E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8;p12">
            <a:extLst>
              <a:ext uri="{FF2B5EF4-FFF2-40B4-BE49-F238E27FC236}">
                <a16:creationId xmlns:a16="http://schemas.microsoft.com/office/drawing/2014/main" id="{C722FD9B-68F5-4756-BC89-024DAFDEC0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74266" y="1300144"/>
            <a:ext cx="6595468" cy="4513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sz="2500" dirty="0">
                <a:solidFill>
                  <a:schemeClr val="bg1"/>
                </a:solidFill>
                <a:latin typeface="+mj-lt"/>
              </a:rPr>
              <a:t>T.C İSTANBUL TİCARET </a:t>
            </a:r>
            <a:br>
              <a:rPr lang="tr-TR" sz="2500" dirty="0">
                <a:solidFill>
                  <a:schemeClr val="bg1"/>
                </a:solidFill>
                <a:latin typeface="+mj-lt"/>
              </a:rPr>
            </a:br>
            <a:r>
              <a:rPr lang="tr-TR" sz="2500" dirty="0">
                <a:solidFill>
                  <a:schemeClr val="bg1"/>
                </a:solidFill>
                <a:latin typeface="+mj-lt"/>
              </a:rPr>
              <a:t>ÜNİVERSİTESİ</a:t>
            </a:r>
            <a:endParaRPr lang="es" sz="2500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300887A-6EB5-4D70-8FFD-A807E909E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081" y="79776"/>
            <a:ext cx="638969" cy="814563"/>
          </a:xfrm>
          <a:prstGeom prst="rect">
            <a:avLst/>
          </a:prstGeom>
        </p:spPr>
      </p:pic>
      <p:sp>
        <p:nvSpPr>
          <p:cNvPr id="7" name="Google Shape;348;p12">
            <a:extLst>
              <a:ext uri="{FF2B5EF4-FFF2-40B4-BE49-F238E27FC236}">
                <a16:creationId xmlns:a16="http://schemas.microsoft.com/office/drawing/2014/main" id="{5A37DB11-70CB-4777-AE12-64E6782AEC7E}"/>
              </a:ext>
            </a:extLst>
          </p:cNvPr>
          <p:cNvSpPr txBox="1">
            <a:spLocks/>
          </p:cNvSpPr>
          <p:nvPr/>
        </p:nvSpPr>
        <p:spPr>
          <a:xfrm>
            <a:off x="2235200" y="1604518"/>
            <a:ext cx="7708900" cy="72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2000" b="1" dirty="0">
                <a:solidFill>
                  <a:schemeClr val="bg1"/>
                </a:solidFill>
                <a:latin typeface="+mj-lt"/>
              </a:rPr>
              <a:t>BİLGİSAYAR</a:t>
            </a:r>
            <a:r>
              <a:rPr lang="tr-TR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tr-TR" sz="2000" b="1" dirty="0">
                <a:solidFill>
                  <a:schemeClr val="bg1"/>
                </a:solidFill>
                <a:latin typeface="+mj-lt"/>
              </a:rPr>
              <a:t>MÜHENDİSLİĞİ BÖLÜMÜ</a:t>
            </a:r>
            <a:endParaRPr lang="tr-TR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Google Shape;348;p12">
            <a:extLst>
              <a:ext uri="{FF2B5EF4-FFF2-40B4-BE49-F238E27FC236}">
                <a16:creationId xmlns:a16="http://schemas.microsoft.com/office/drawing/2014/main" id="{B450BFC6-AC49-4269-AFD5-0D80EA866378}"/>
              </a:ext>
            </a:extLst>
          </p:cNvPr>
          <p:cNvSpPr txBox="1">
            <a:spLocks/>
          </p:cNvSpPr>
          <p:nvPr/>
        </p:nvSpPr>
        <p:spPr>
          <a:xfrm>
            <a:off x="1352550" y="2307632"/>
            <a:ext cx="7708900" cy="72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VERİ ANALİZİ İLE İŞLETMELER İÇİN EN UYGUN LOKASYON TESPİTİ</a:t>
            </a:r>
          </a:p>
        </p:txBody>
      </p:sp>
      <p:sp>
        <p:nvSpPr>
          <p:cNvPr id="10" name="Google Shape;348;p12">
            <a:extLst>
              <a:ext uri="{FF2B5EF4-FFF2-40B4-BE49-F238E27FC236}">
                <a16:creationId xmlns:a16="http://schemas.microsoft.com/office/drawing/2014/main" id="{E0C7BFAB-0722-4AF8-A807-EBEAFDBBE3DA}"/>
              </a:ext>
            </a:extLst>
          </p:cNvPr>
          <p:cNvSpPr txBox="1">
            <a:spLocks/>
          </p:cNvSpPr>
          <p:nvPr/>
        </p:nvSpPr>
        <p:spPr>
          <a:xfrm>
            <a:off x="3429000" y="2979969"/>
            <a:ext cx="2025650" cy="72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ctr"/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Süleyman Emre GÜN</a:t>
            </a:r>
          </a:p>
          <a:p>
            <a:pPr algn="ctr"/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Nevzat YAVUZCAN</a:t>
            </a:r>
          </a:p>
        </p:txBody>
      </p:sp>
      <p:sp>
        <p:nvSpPr>
          <p:cNvPr id="11" name="Google Shape;348;p12">
            <a:extLst>
              <a:ext uri="{FF2B5EF4-FFF2-40B4-BE49-F238E27FC236}">
                <a16:creationId xmlns:a16="http://schemas.microsoft.com/office/drawing/2014/main" id="{EE9DE586-A5DC-44A8-84AA-9D6143F553D4}"/>
              </a:ext>
            </a:extLst>
          </p:cNvPr>
          <p:cNvSpPr txBox="1">
            <a:spLocks/>
          </p:cNvSpPr>
          <p:nvPr/>
        </p:nvSpPr>
        <p:spPr>
          <a:xfrm>
            <a:off x="2901950" y="3706700"/>
            <a:ext cx="3079750" cy="726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ctr"/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Danışman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Dr. Abdül Halim ZAİM</a:t>
            </a:r>
            <a:endParaRPr lang="tr-T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4BB400AC-FE7C-454F-96E4-373CF12A7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05" y="0"/>
            <a:ext cx="31128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43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1491129" y="349350"/>
            <a:ext cx="6807600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WEB SCRAPING 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1019664" y="177958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1" y="1743607"/>
            <a:ext cx="9143999" cy="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Toplanan linkler üzerinden veriler çekildi.</a:t>
            </a:r>
            <a:endParaRPr lang="tr-TR" sz="3500" dirty="0">
              <a:latin typeface="+mj-lt"/>
            </a:endParaRPr>
          </a:p>
        </p:txBody>
      </p:sp>
      <p:sp>
        <p:nvSpPr>
          <p:cNvPr id="10" name="Google Shape;348;p12">
            <a:extLst>
              <a:ext uri="{FF2B5EF4-FFF2-40B4-BE49-F238E27FC236}">
                <a16:creationId xmlns:a16="http://schemas.microsoft.com/office/drawing/2014/main" id="{B7162654-4ED2-45A5-9717-15BFF820859F}"/>
              </a:ext>
            </a:extLst>
          </p:cNvPr>
          <p:cNvSpPr txBox="1">
            <a:spLocks/>
          </p:cNvSpPr>
          <p:nvPr/>
        </p:nvSpPr>
        <p:spPr>
          <a:xfrm>
            <a:off x="304800" y="3282950"/>
            <a:ext cx="5753100" cy="99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000" dirty="0">
                <a:latin typeface="+mj-lt"/>
              </a:rPr>
              <a:t>-Hastane ve Aile Hekimlikleri</a:t>
            </a:r>
          </a:p>
          <a:p>
            <a:pPr algn="just"/>
            <a:r>
              <a:rPr lang="tr-TR" sz="3000" dirty="0">
                <a:latin typeface="+mj-lt"/>
              </a:rPr>
              <a:t>-Eczaneler (Kapanan ve Açılan)</a:t>
            </a:r>
          </a:p>
          <a:p>
            <a:pPr algn="just"/>
            <a:r>
              <a:rPr lang="tr-TR" sz="3000" dirty="0">
                <a:latin typeface="+mj-lt"/>
              </a:rPr>
              <a:t>-Kiralık İş Yeri İlanları</a:t>
            </a:r>
          </a:p>
        </p:txBody>
      </p:sp>
    </p:spTree>
    <p:extLst>
      <p:ext uri="{BB962C8B-B14F-4D97-AF65-F5344CB8AC3E}">
        <p14:creationId xmlns:p14="http://schemas.microsoft.com/office/powerpoint/2010/main" val="921421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F4667F1D-DF8E-4C57-AC7E-39D96F9F2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99" y="-15194"/>
            <a:ext cx="7221559" cy="52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11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ED6A8911-58CE-44A6-BAC4-2AF626D6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84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5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1491129" y="349350"/>
            <a:ext cx="6807600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WEB SCRAPING 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1019664" y="177958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1" y="1743607"/>
            <a:ext cx="9143999" cy="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Karşılaşılan Sorunlar</a:t>
            </a:r>
            <a:endParaRPr lang="tr-TR" sz="3500" dirty="0">
              <a:latin typeface="+mj-lt"/>
            </a:endParaRPr>
          </a:p>
        </p:txBody>
      </p:sp>
      <p:sp>
        <p:nvSpPr>
          <p:cNvPr id="10" name="Google Shape;348;p12">
            <a:extLst>
              <a:ext uri="{FF2B5EF4-FFF2-40B4-BE49-F238E27FC236}">
                <a16:creationId xmlns:a16="http://schemas.microsoft.com/office/drawing/2014/main" id="{B7162654-4ED2-45A5-9717-15BFF820859F}"/>
              </a:ext>
            </a:extLst>
          </p:cNvPr>
          <p:cNvSpPr txBox="1">
            <a:spLocks/>
          </p:cNvSpPr>
          <p:nvPr/>
        </p:nvSpPr>
        <p:spPr>
          <a:xfrm>
            <a:off x="0" y="2705100"/>
            <a:ext cx="6127750" cy="99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000" b="1" dirty="0">
                <a:latin typeface="+mj-lt"/>
              </a:rPr>
              <a:t>-IP Engelleme: </a:t>
            </a:r>
            <a:r>
              <a:rPr lang="tr-TR" sz="3000" dirty="0">
                <a:latin typeface="+mj-lt"/>
              </a:rPr>
              <a:t>Farklı Sunucular ve Programa Gecikme Eklenmesi </a:t>
            </a:r>
          </a:p>
        </p:txBody>
      </p:sp>
      <p:sp>
        <p:nvSpPr>
          <p:cNvPr id="6" name="Google Shape;348;p12">
            <a:extLst>
              <a:ext uri="{FF2B5EF4-FFF2-40B4-BE49-F238E27FC236}">
                <a16:creationId xmlns:a16="http://schemas.microsoft.com/office/drawing/2014/main" id="{DF6797CF-58A5-4DF7-9F86-D331BC0FCDC8}"/>
              </a:ext>
            </a:extLst>
          </p:cNvPr>
          <p:cNvSpPr txBox="1">
            <a:spLocks/>
          </p:cNvSpPr>
          <p:nvPr/>
        </p:nvSpPr>
        <p:spPr>
          <a:xfrm>
            <a:off x="0" y="3700188"/>
            <a:ext cx="6127750" cy="99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000" b="1" dirty="0">
                <a:latin typeface="+mj-lt"/>
              </a:rPr>
              <a:t>-Zaman: </a:t>
            </a:r>
            <a:r>
              <a:rPr lang="tr-TR" sz="3000" dirty="0">
                <a:latin typeface="+mj-lt"/>
              </a:rPr>
              <a:t>Multi-</a:t>
            </a:r>
            <a:r>
              <a:rPr lang="tr-TR" sz="3000" dirty="0" err="1">
                <a:latin typeface="+mj-lt"/>
              </a:rPr>
              <a:t>Threaded</a:t>
            </a:r>
            <a:endParaRPr lang="tr-TR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12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1491129" y="349350"/>
            <a:ext cx="6807600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2.VERİ ÖN İŞLEME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0" y="3000400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82551" y="2471505"/>
            <a:ext cx="9143999" cy="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Ham verinin kullanılabilir </a:t>
            </a:r>
          </a:p>
          <a:p>
            <a:pPr algn="just"/>
            <a:r>
              <a:rPr lang="tr-TR" sz="3500" b="1" dirty="0">
                <a:latin typeface="+mj-lt"/>
              </a:rPr>
              <a:t>hale getirilmesi</a:t>
            </a:r>
            <a:endParaRPr lang="tr-TR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0639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1491129" y="349350"/>
            <a:ext cx="6807600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2.VERİ ÖN İŞLEME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0" y="3000400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82551" y="1562100"/>
            <a:ext cx="9143999" cy="323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- Gereksiz sütunların tespiti</a:t>
            </a:r>
          </a:p>
          <a:p>
            <a:pPr algn="just"/>
            <a:r>
              <a:rPr lang="tr-TR" sz="3500" b="1" dirty="0">
                <a:latin typeface="+mj-lt"/>
              </a:rPr>
              <a:t>- Tekrarlı verilerin temizlenmesi</a:t>
            </a:r>
          </a:p>
          <a:p>
            <a:pPr algn="just"/>
            <a:r>
              <a:rPr lang="tr-TR" sz="3500" b="1" dirty="0">
                <a:latin typeface="+mj-lt"/>
              </a:rPr>
              <a:t>- Kategorik verilerin sayısal verilere</a:t>
            </a:r>
          </a:p>
          <a:p>
            <a:pPr algn="just"/>
            <a:r>
              <a:rPr lang="tr-TR" sz="3500" b="1" dirty="0">
                <a:latin typeface="+mj-lt"/>
              </a:rPr>
              <a:t>  dönüştürülmesi</a:t>
            </a:r>
          </a:p>
          <a:p>
            <a:pPr algn="just"/>
            <a:r>
              <a:rPr lang="tr-TR" sz="3500" b="1" dirty="0">
                <a:latin typeface="+mj-lt"/>
              </a:rPr>
              <a:t>- Eksik değer içeren satırların</a:t>
            </a:r>
          </a:p>
          <a:p>
            <a:pPr algn="just"/>
            <a:r>
              <a:rPr lang="tr-TR" sz="3500" b="1" dirty="0">
                <a:latin typeface="+mj-lt"/>
              </a:rPr>
              <a:t>  doldurulması</a:t>
            </a:r>
            <a:endParaRPr lang="tr-TR" sz="3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57002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CBC30DB5-D669-4763-BE90-267527215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-11448"/>
            <a:ext cx="7207251" cy="273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B256D5F-85DB-4C54-9C51-7EB4CF549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2723848"/>
            <a:ext cx="2982532" cy="2419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5461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1491128" y="349350"/>
            <a:ext cx="7652871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3.VERİ ANALİZİ VE PUANLAMA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0" y="3000400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190501" y="2349600"/>
            <a:ext cx="7531099" cy="83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dirty="0">
                <a:latin typeface="+mj-lt"/>
              </a:rPr>
              <a:t>Ön işlemeden geçen veri kümelerinin</a:t>
            </a:r>
          </a:p>
          <a:p>
            <a:pPr algn="just"/>
            <a:r>
              <a:rPr lang="tr-TR" sz="3500" dirty="0">
                <a:latin typeface="+mj-lt"/>
              </a:rPr>
              <a:t>analiz edilerek puanlama işlemlerinin gerçekleştirilmesi</a:t>
            </a:r>
          </a:p>
        </p:txBody>
      </p:sp>
    </p:spTree>
    <p:extLst>
      <p:ext uri="{BB962C8B-B14F-4D97-AF65-F5344CB8AC3E}">
        <p14:creationId xmlns:p14="http://schemas.microsoft.com/office/powerpoint/2010/main" val="4269822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12">
            <a:extLst>
              <a:ext uri="{FF2B5EF4-FFF2-40B4-BE49-F238E27FC236}">
                <a16:creationId xmlns:a16="http://schemas.microsoft.com/office/drawing/2014/main" id="{A640B832-057C-46C8-8459-4DDB6BC3A22B}"/>
              </a:ext>
            </a:extLst>
          </p:cNvPr>
          <p:cNvSpPr txBox="1">
            <a:spLocks/>
          </p:cNvSpPr>
          <p:nvPr/>
        </p:nvSpPr>
        <p:spPr>
          <a:xfrm>
            <a:off x="1270000" y="349350"/>
            <a:ext cx="7873999" cy="1136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Veri Analizi için Kullanılan Teknolojiler</a:t>
            </a:r>
          </a:p>
        </p:txBody>
      </p:sp>
      <p:pic>
        <p:nvPicPr>
          <p:cNvPr id="5122" name="Picture 2" descr="What is Google Colab? – mc.ai">
            <a:extLst>
              <a:ext uri="{FF2B5EF4-FFF2-40B4-BE49-F238E27FC236}">
                <a16:creationId xmlns:a16="http://schemas.microsoft.com/office/drawing/2014/main" id="{066B7A74-4A10-4C1F-ABE8-DDA609BFE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6" y="1688729"/>
            <a:ext cx="2780694" cy="12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019302A-34BA-46DE-AE8F-5865B8A5E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144" y="1342653"/>
            <a:ext cx="1658556" cy="192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Windows vs. Linux: Which Server is Better for You? | Catalyst ...">
            <a:extLst>
              <a:ext uri="{FF2B5EF4-FFF2-40B4-BE49-F238E27FC236}">
                <a16:creationId xmlns:a16="http://schemas.microsoft.com/office/drawing/2014/main" id="{A3859654-7F26-44C6-A50C-90215F82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398740"/>
            <a:ext cx="2535238" cy="159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20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155425" y="1272250"/>
            <a:ext cx="2737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C00000"/>
                </a:solidFill>
                <a:latin typeface="+mj-lt"/>
              </a:rPr>
              <a:t>SORUN</a:t>
            </a: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4155425" y="20543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 err="1">
                <a:latin typeface="+mj-lt"/>
              </a:rPr>
              <a:t>Riskli</a:t>
            </a:r>
            <a:r>
              <a:rPr lang="es" dirty="0">
                <a:latin typeface="+mj-lt"/>
              </a:rPr>
              <a:t> </a:t>
            </a:r>
            <a:r>
              <a:rPr lang="es" dirty="0" err="1">
                <a:latin typeface="+mj-lt"/>
              </a:rPr>
              <a:t>yatırım</a:t>
            </a:r>
          </a:p>
        </p:txBody>
      </p:sp>
      <p:sp>
        <p:nvSpPr>
          <p:cNvPr id="349" name="Google Shape;349;p12"/>
          <p:cNvSpPr txBox="1">
            <a:spLocks noGrp="1"/>
          </p:cNvSpPr>
          <p:nvPr>
            <p:ph type="title" idx="2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01</a:t>
            </a:r>
            <a:endParaRPr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0" name="Google Shape;350;p12"/>
          <p:cNvSpPr txBox="1">
            <a:spLocks noGrp="1"/>
          </p:cNvSpPr>
          <p:nvPr>
            <p:ph type="ctrTitle" idx="3"/>
          </p:nvPr>
        </p:nvSpPr>
        <p:spPr>
          <a:xfrm>
            <a:off x="4155425" y="27195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>
                <a:latin typeface="+mj-lt"/>
              </a:rPr>
              <a:t>Lokasyon</a:t>
            </a:r>
            <a:endParaRPr lang="tr-TR" dirty="0">
              <a:latin typeface="+mj-lt"/>
            </a:endParaRPr>
          </a:p>
        </p:txBody>
      </p:sp>
      <p:sp>
        <p:nvSpPr>
          <p:cNvPr id="351" name="Google Shape;351;p12"/>
          <p:cNvSpPr txBox="1">
            <a:spLocks noGrp="1"/>
          </p:cNvSpPr>
          <p:nvPr>
            <p:ph type="ctrTitle" idx="5"/>
          </p:nvPr>
        </p:nvSpPr>
        <p:spPr>
          <a:xfrm>
            <a:off x="4155425" y="338483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dirty="0" err="1">
                <a:latin typeface="+mj-lt"/>
              </a:rPr>
              <a:t>Alternatif</a:t>
            </a:r>
            <a:r>
              <a:rPr lang="es" dirty="0">
                <a:latin typeface="+mj-lt"/>
              </a:rPr>
              <a:t> </a:t>
            </a:r>
            <a:r>
              <a:rPr lang="es" dirty="0" err="1">
                <a:latin typeface="+mj-lt"/>
              </a:rPr>
              <a:t>sayısı</a:t>
            </a:r>
            <a:endParaRPr dirty="0">
              <a:latin typeface="+mj-lt"/>
            </a:endParaRPr>
          </a:p>
        </p:txBody>
      </p:sp>
      <p:sp>
        <p:nvSpPr>
          <p:cNvPr id="352" name="Google Shape;352;p12"/>
          <p:cNvSpPr txBox="1">
            <a:spLocks noGrp="1"/>
          </p:cNvSpPr>
          <p:nvPr>
            <p:ph type="title" idx="4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02</a:t>
            </a:r>
            <a:endParaRPr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3" name="Google Shape;353;p12"/>
          <p:cNvSpPr txBox="1">
            <a:spLocks noGrp="1"/>
          </p:cNvSpPr>
          <p:nvPr>
            <p:ph type="title" idx="6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03</a:t>
            </a:r>
            <a:endParaRPr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4155425" y="4050088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</a:rPr>
              <a:t>Kara</a:t>
            </a:r>
            <a:r>
              <a:rPr lang="tr-TR" dirty="0">
                <a:latin typeface="+mj-lt"/>
              </a:rPr>
              <a:t>r aşaması</a:t>
            </a:r>
          </a:p>
        </p:txBody>
      </p:sp>
      <p:sp>
        <p:nvSpPr>
          <p:cNvPr id="355" name="Google Shape;355;p12"/>
          <p:cNvSpPr txBox="1">
            <a:spLocks noGrp="1"/>
          </p:cNvSpPr>
          <p:nvPr>
            <p:ph type="title" idx="8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04</a:t>
            </a:r>
            <a:endParaRPr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C53C7B-25B3-4C44-8337-522C9357A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50" y="2393950"/>
            <a:ext cx="7791450" cy="2384935"/>
          </a:xfrm>
        </p:spPr>
        <p:txBody>
          <a:bodyPr/>
          <a:lstStyle/>
          <a:p>
            <a:pPr algn="l"/>
            <a:r>
              <a:rPr lang="tr-TR" dirty="0"/>
              <a:t>İş Yeri – Hastaneler</a:t>
            </a:r>
            <a:br>
              <a:rPr lang="tr-TR" dirty="0"/>
            </a:br>
            <a:r>
              <a:rPr lang="tr-TR" dirty="0"/>
              <a:t>İş Yeri – Aile Hekimlikleri</a:t>
            </a:r>
            <a:br>
              <a:rPr lang="tr-TR" dirty="0"/>
            </a:br>
            <a:r>
              <a:rPr lang="tr-TR" dirty="0"/>
              <a:t>İş Yeri - Eczaneler</a:t>
            </a:r>
          </a:p>
        </p:txBody>
      </p:sp>
      <p:sp>
        <p:nvSpPr>
          <p:cNvPr id="5" name="Google Shape;347;p12">
            <a:extLst>
              <a:ext uri="{FF2B5EF4-FFF2-40B4-BE49-F238E27FC236}">
                <a16:creationId xmlns:a16="http://schemas.microsoft.com/office/drawing/2014/main" id="{FD8DB57B-F613-4B00-9C98-6E8EA8CC23EC}"/>
              </a:ext>
            </a:extLst>
          </p:cNvPr>
          <p:cNvSpPr txBox="1">
            <a:spLocks/>
          </p:cNvSpPr>
          <p:nvPr/>
        </p:nvSpPr>
        <p:spPr>
          <a:xfrm>
            <a:off x="1270000" y="349350"/>
            <a:ext cx="7873999" cy="11365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Mesafe Hesaplamaları</a:t>
            </a:r>
          </a:p>
        </p:txBody>
      </p:sp>
    </p:spTree>
    <p:extLst>
      <p:ext uri="{BB962C8B-B14F-4D97-AF65-F5344CB8AC3E}">
        <p14:creationId xmlns:p14="http://schemas.microsoft.com/office/powerpoint/2010/main" val="2093020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>
            <a:extLst>
              <a:ext uri="{FF2B5EF4-FFF2-40B4-BE49-F238E27FC236}">
                <a16:creationId xmlns:a16="http://schemas.microsoft.com/office/drawing/2014/main" id="{E8A3E18E-BE02-490D-827A-25B7C6B7B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0"/>
            <a:ext cx="91979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01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47;p12">
            <a:extLst>
              <a:ext uri="{FF2B5EF4-FFF2-40B4-BE49-F238E27FC236}">
                <a16:creationId xmlns:a16="http://schemas.microsoft.com/office/drawing/2014/main" id="{271C4A73-84E5-43C1-B547-547D9C888C3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619250" y="282574"/>
            <a:ext cx="6337299" cy="765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Puanlama Algoritması</a:t>
            </a:r>
          </a:p>
        </p:txBody>
      </p:sp>
      <p:sp>
        <p:nvSpPr>
          <p:cNvPr id="7" name="Başlık 1">
            <a:extLst>
              <a:ext uri="{FF2B5EF4-FFF2-40B4-BE49-F238E27FC236}">
                <a16:creationId xmlns:a16="http://schemas.microsoft.com/office/drawing/2014/main" id="{89265831-2C0D-48A4-B794-7A8A460E8526}"/>
              </a:ext>
            </a:extLst>
          </p:cNvPr>
          <p:cNvSpPr txBox="1">
            <a:spLocks/>
          </p:cNvSpPr>
          <p:nvPr/>
        </p:nvSpPr>
        <p:spPr>
          <a:xfrm>
            <a:off x="338137" y="1333501"/>
            <a:ext cx="8526463" cy="62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tr-TR" sz="3000" dirty="0"/>
              <a:t>İş Yeri ile (Aile Hekimlikleri / Eczaneler / Hastaneler)</a:t>
            </a:r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8F6C282E-4E6F-443F-B294-41E9F38BE558}"/>
              </a:ext>
            </a:extLst>
          </p:cNvPr>
          <p:cNvSpPr txBox="1">
            <a:spLocks/>
          </p:cNvSpPr>
          <p:nvPr/>
        </p:nvSpPr>
        <p:spPr>
          <a:xfrm>
            <a:off x="665954" y="2616201"/>
            <a:ext cx="8526463" cy="80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tr-TR" sz="2000" dirty="0"/>
              <a:t>(iş yerleri ile aile hekimlikleri arasında 500 metreden daha az mesafe olan durumların sayısı)</a:t>
            </a:r>
          </a:p>
          <a:p>
            <a:pPr algn="l"/>
            <a:endParaRPr lang="tr-TR" sz="2000" dirty="0"/>
          </a:p>
        </p:txBody>
      </p: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E09E431F-1C7C-451F-A0F9-161F5BC29D88}"/>
              </a:ext>
            </a:extLst>
          </p:cNvPr>
          <p:cNvCxnSpPr/>
          <p:nvPr/>
        </p:nvCxnSpPr>
        <p:spPr>
          <a:xfrm>
            <a:off x="787400" y="3124200"/>
            <a:ext cx="8356600" cy="571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" name="Başlık 1">
            <a:extLst>
              <a:ext uri="{FF2B5EF4-FFF2-40B4-BE49-F238E27FC236}">
                <a16:creationId xmlns:a16="http://schemas.microsoft.com/office/drawing/2014/main" id="{F56DADEC-6A0B-4CCA-8BE8-8FAF4D66B9AD}"/>
              </a:ext>
            </a:extLst>
          </p:cNvPr>
          <p:cNvSpPr txBox="1">
            <a:spLocks/>
          </p:cNvSpPr>
          <p:nvPr/>
        </p:nvSpPr>
        <p:spPr>
          <a:xfrm>
            <a:off x="1930400" y="3181351"/>
            <a:ext cx="7383464" cy="50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tr-TR" sz="2000" dirty="0"/>
              <a:t>(bir kiralık iş yerinin ile bir aile hekimliği arasındaki mesafe)</a:t>
            </a:r>
          </a:p>
        </p:txBody>
      </p:sp>
      <p:sp>
        <p:nvSpPr>
          <p:cNvPr id="15" name="Başlık 1">
            <a:extLst>
              <a:ext uri="{FF2B5EF4-FFF2-40B4-BE49-F238E27FC236}">
                <a16:creationId xmlns:a16="http://schemas.microsoft.com/office/drawing/2014/main" id="{AD8577D5-F449-4495-A2AC-99FEF4084CCB}"/>
              </a:ext>
            </a:extLst>
          </p:cNvPr>
          <p:cNvSpPr txBox="1">
            <a:spLocks/>
          </p:cNvSpPr>
          <p:nvPr/>
        </p:nvSpPr>
        <p:spPr>
          <a:xfrm>
            <a:off x="-95250" y="2787651"/>
            <a:ext cx="1035050" cy="571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tr-TR" sz="2500" dirty="0"/>
              <a:t>Puan = </a:t>
            </a:r>
          </a:p>
        </p:txBody>
      </p:sp>
    </p:spTree>
    <p:extLst>
      <p:ext uri="{BB962C8B-B14F-4D97-AF65-F5344CB8AC3E}">
        <p14:creationId xmlns:p14="http://schemas.microsoft.com/office/powerpoint/2010/main" val="396249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169DF1E-7009-4A0E-B991-CA6000980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536" y="-66674"/>
            <a:ext cx="5102049" cy="263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19E202D-C3AB-45A8-B73A-35C3833D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475" y="2571750"/>
            <a:ext cx="5247526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47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51681BAF-AA2C-4AE0-838B-1E0500D8332E}"/>
              </a:ext>
            </a:extLst>
          </p:cNvPr>
          <p:cNvSpPr/>
          <p:nvPr/>
        </p:nvSpPr>
        <p:spPr>
          <a:xfrm>
            <a:off x="812800" y="247650"/>
            <a:ext cx="8331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4. Analiz Edilen Verinin Görselleştirilmesi</a:t>
            </a:r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DF4DE198-383A-4E09-888C-42CE2157BF77}"/>
              </a:ext>
            </a:extLst>
          </p:cNvPr>
          <p:cNvSpPr txBox="1">
            <a:spLocks/>
          </p:cNvSpPr>
          <p:nvPr/>
        </p:nvSpPr>
        <p:spPr>
          <a:xfrm>
            <a:off x="242887" y="2257425"/>
            <a:ext cx="8526463" cy="62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Barlow Condensed SemiBold"/>
              <a:buNone/>
              <a:defRPr sz="48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Barlow Condensed SemiBold"/>
              <a:buNone/>
              <a:defRPr sz="1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algn="l"/>
            <a:r>
              <a:rPr lang="tr-TR" sz="3000" dirty="0" err="1"/>
              <a:t>Kepler.Gl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2043938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bilgisayar, iç mekan, oturma, ışık içeren bir resim&#10;&#10;Açıklama otomatik olarak oluşturuldu">
            <a:extLst>
              <a:ext uri="{FF2B5EF4-FFF2-40B4-BE49-F238E27FC236}">
                <a16:creationId xmlns:a16="http://schemas.microsoft.com/office/drawing/2014/main" id="{62B4DCEC-9556-458F-93C3-F0C179F3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59" y="437196"/>
            <a:ext cx="9169159" cy="42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80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C5D85136-DB4C-47CC-9B7B-26DDE29C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560"/>
            <a:ext cx="9144000" cy="424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1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7DA9654-8E8F-4D5A-80E0-A94814B1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489"/>
            <a:ext cx="9144000" cy="41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01;p24">
            <a:extLst>
              <a:ext uri="{FF2B5EF4-FFF2-40B4-BE49-F238E27FC236}">
                <a16:creationId xmlns:a16="http://schemas.microsoft.com/office/drawing/2014/main" id="{5DE9B2EA-46E4-43D6-B22F-642F7794E0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44542" y="1174750"/>
            <a:ext cx="6054916" cy="2571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5000" dirty="0">
                <a:latin typeface="+mj-lt"/>
              </a:rPr>
              <a:t>TEŞEKKÜRLER</a:t>
            </a:r>
            <a:br>
              <a:rPr lang="tr-TR" sz="5000" dirty="0">
                <a:latin typeface="+mj-lt"/>
              </a:rPr>
            </a:br>
            <a:r>
              <a:rPr lang="tr-TR" sz="5000" dirty="0">
                <a:latin typeface="+mj-lt"/>
              </a:rPr>
              <a:t>Q&amp;A</a:t>
            </a:r>
            <a:endParaRPr sz="5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372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50900" y="1244568"/>
            <a:ext cx="3188233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b="1" dirty="0">
                <a:solidFill>
                  <a:srgbClr val="C00000"/>
                </a:solidFill>
                <a:latin typeface="+mj-lt"/>
              </a:rPr>
              <a:t>ÇÖZÜM</a:t>
            </a:r>
            <a:endParaRPr lang="tr-TR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3975405" y="2702460"/>
            <a:ext cx="5614905" cy="693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sz="3500" dirty="0">
                <a:latin typeface="+mj-lt"/>
              </a:rPr>
              <a:t>En uygun </a:t>
            </a:r>
            <a:r>
              <a:rPr lang="tr-TR" sz="3500" dirty="0" err="1">
                <a:latin typeface="+mj-lt"/>
              </a:rPr>
              <a:t>lokasyon</a:t>
            </a:r>
            <a:endParaRPr lang="tr-TR" sz="3500" dirty="0">
              <a:latin typeface="+mj-lt"/>
            </a:endParaRP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3990694" y="3348183"/>
            <a:ext cx="6807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>
                <a:latin typeface="+mj-lt"/>
              </a:rPr>
              <a:t>Karar riskini azaltma</a:t>
            </a:r>
          </a:p>
        </p:txBody>
      </p:sp>
      <p:sp>
        <p:nvSpPr>
          <p:cNvPr id="4" name="Google Shape;348;p12">
            <a:extLst>
              <a:ext uri="{FF2B5EF4-FFF2-40B4-BE49-F238E27FC236}">
                <a16:creationId xmlns:a16="http://schemas.microsoft.com/office/drawing/2014/main" id="{B70F5A66-1F89-42F5-92F1-E24E11532B32}"/>
              </a:ext>
            </a:extLst>
          </p:cNvPr>
          <p:cNvSpPr txBox="1">
            <a:spLocks/>
          </p:cNvSpPr>
          <p:nvPr/>
        </p:nvSpPr>
        <p:spPr>
          <a:xfrm>
            <a:off x="3960116" y="2282850"/>
            <a:ext cx="65946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tr-TR" sz="3500" dirty="0">
                <a:latin typeface="+mj-lt"/>
              </a:rPr>
              <a:t>Sektör bazlı parametreler</a:t>
            </a:r>
            <a:endParaRPr lang="es" sz="3500" dirty="0" err="1">
              <a:latin typeface="+mj-lt"/>
            </a:endParaRPr>
          </a:p>
        </p:txBody>
      </p:sp>
      <p:sp>
        <p:nvSpPr>
          <p:cNvPr id="8" name="Google Shape;349;p12">
            <a:extLst>
              <a:ext uri="{FF2B5EF4-FFF2-40B4-BE49-F238E27FC236}">
                <a16:creationId xmlns:a16="http://schemas.microsoft.com/office/drawing/2014/main" id="{93FEBA56-C82E-42DC-A78C-BB5083E2AD7D}"/>
              </a:ext>
            </a:extLst>
          </p:cNvPr>
          <p:cNvSpPr txBox="1">
            <a:spLocks/>
          </p:cNvSpPr>
          <p:nvPr/>
        </p:nvSpPr>
        <p:spPr>
          <a:xfrm>
            <a:off x="2473248" y="2165532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01</a:t>
            </a:r>
          </a:p>
        </p:txBody>
      </p:sp>
      <p:sp>
        <p:nvSpPr>
          <p:cNvPr id="11" name="Google Shape;349;p12">
            <a:extLst>
              <a:ext uri="{FF2B5EF4-FFF2-40B4-BE49-F238E27FC236}">
                <a16:creationId xmlns:a16="http://schemas.microsoft.com/office/drawing/2014/main" id="{C9F4F734-C3B2-494B-B02E-7B3A0B6A3F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47079" y="2743332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</a:t>
            </a:r>
            <a:r>
              <a:rPr lang="tr-TR" dirty="0">
                <a:latin typeface="+mj-lt"/>
                <a:ea typeface="Barlow Condensed"/>
                <a:cs typeface="Barlow Condensed"/>
                <a:sym typeface="Barlow Condensed"/>
              </a:rPr>
              <a:t>2</a:t>
            </a:r>
            <a:endParaRPr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" name="Google Shape;349;p12">
            <a:extLst>
              <a:ext uri="{FF2B5EF4-FFF2-40B4-BE49-F238E27FC236}">
                <a16:creationId xmlns:a16="http://schemas.microsoft.com/office/drawing/2014/main" id="{04CF4CA9-C7C3-4910-BE25-1599DFF915FE}"/>
              </a:ext>
            </a:extLst>
          </p:cNvPr>
          <p:cNvSpPr txBox="1">
            <a:spLocks/>
          </p:cNvSpPr>
          <p:nvPr/>
        </p:nvSpPr>
        <p:spPr>
          <a:xfrm>
            <a:off x="2462368" y="3321132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</a:t>
            </a:r>
            <a:r>
              <a:rPr lang="tr-TR" dirty="0">
                <a:latin typeface="+mj-lt"/>
                <a:ea typeface="Barlow Condensed"/>
                <a:cs typeface="Barlow Condensed"/>
                <a:sym typeface="Barlow Condensed"/>
              </a:rPr>
              <a:t>3</a:t>
            </a:r>
            <a:endParaRPr lang="es"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93903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2"/>
          <p:cNvSpPr txBox="1">
            <a:spLocks noGrp="1"/>
          </p:cNvSpPr>
          <p:nvPr>
            <p:ph type="ctrTitle" idx="9"/>
          </p:nvPr>
        </p:nvSpPr>
        <p:spPr>
          <a:xfrm>
            <a:off x="450900" y="1244568"/>
            <a:ext cx="3663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b="1" dirty="0">
                <a:solidFill>
                  <a:srgbClr val="C00000"/>
                </a:solidFill>
                <a:latin typeface="+mj-lt"/>
              </a:rPr>
              <a:t>PROJE YAPISI</a:t>
            </a:r>
            <a:endParaRPr lang="tr-TR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348" name="Google Shape;348;p12"/>
          <p:cNvSpPr txBox="1">
            <a:spLocks noGrp="1"/>
          </p:cNvSpPr>
          <p:nvPr>
            <p:ph type="ctrTitle"/>
          </p:nvPr>
        </p:nvSpPr>
        <p:spPr>
          <a:xfrm>
            <a:off x="3975405" y="2702460"/>
            <a:ext cx="5614905" cy="6937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sz="3500" dirty="0">
                <a:latin typeface="+mj-lt"/>
              </a:rPr>
              <a:t>Veri Ön İşleme</a:t>
            </a:r>
          </a:p>
        </p:txBody>
      </p:sp>
      <p:sp>
        <p:nvSpPr>
          <p:cNvPr id="354" name="Google Shape;354;p12"/>
          <p:cNvSpPr txBox="1">
            <a:spLocks noGrp="1"/>
          </p:cNvSpPr>
          <p:nvPr>
            <p:ph type="ctrTitle" idx="7"/>
          </p:nvPr>
        </p:nvSpPr>
        <p:spPr>
          <a:xfrm>
            <a:off x="3990694" y="3348182"/>
            <a:ext cx="6807600" cy="10841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500" dirty="0">
                <a:latin typeface="+mj-lt"/>
              </a:rPr>
              <a:t>Veri Analizi ve </a:t>
            </a:r>
            <a:br>
              <a:rPr lang="tr-TR" sz="3500" dirty="0">
                <a:latin typeface="+mj-lt"/>
              </a:rPr>
            </a:br>
            <a:r>
              <a:rPr lang="tr-TR" sz="3500" dirty="0">
                <a:latin typeface="+mj-lt"/>
              </a:rPr>
              <a:t>Görselleştirme</a:t>
            </a:r>
          </a:p>
        </p:txBody>
      </p:sp>
      <p:sp>
        <p:nvSpPr>
          <p:cNvPr id="4" name="Google Shape;348;p12">
            <a:extLst>
              <a:ext uri="{FF2B5EF4-FFF2-40B4-BE49-F238E27FC236}">
                <a16:creationId xmlns:a16="http://schemas.microsoft.com/office/drawing/2014/main" id="{B70F5A66-1F89-42F5-92F1-E24E11532B32}"/>
              </a:ext>
            </a:extLst>
          </p:cNvPr>
          <p:cNvSpPr txBox="1">
            <a:spLocks/>
          </p:cNvSpPr>
          <p:nvPr/>
        </p:nvSpPr>
        <p:spPr>
          <a:xfrm>
            <a:off x="3960116" y="2282850"/>
            <a:ext cx="659464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tr-TR" sz="3500" dirty="0">
                <a:latin typeface="+mj-lt"/>
              </a:rPr>
              <a:t>Veri Toplama</a:t>
            </a:r>
            <a:endParaRPr lang="es" sz="3500" dirty="0" err="1">
              <a:latin typeface="+mj-lt"/>
            </a:endParaRPr>
          </a:p>
        </p:txBody>
      </p:sp>
      <p:sp>
        <p:nvSpPr>
          <p:cNvPr id="8" name="Google Shape;349;p12">
            <a:extLst>
              <a:ext uri="{FF2B5EF4-FFF2-40B4-BE49-F238E27FC236}">
                <a16:creationId xmlns:a16="http://schemas.microsoft.com/office/drawing/2014/main" id="{93FEBA56-C82E-42DC-A78C-BB5083E2AD7D}"/>
              </a:ext>
            </a:extLst>
          </p:cNvPr>
          <p:cNvSpPr txBox="1">
            <a:spLocks/>
          </p:cNvSpPr>
          <p:nvPr/>
        </p:nvSpPr>
        <p:spPr>
          <a:xfrm>
            <a:off x="2473248" y="2165532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01</a:t>
            </a:r>
          </a:p>
        </p:txBody>
      </p:sp>
      <p:sp>
        <p:nvSpPr>
          <p:cNvPr id="11" name="Google Shape;349;p12">
            <a:extLst>
              <a:ext uri="{FF2B5EF4-FFF2-40B4-BE49-F238E27FC236}">
                <a16:creationId xmlns:a16="http://schemas.microsoft.com/office/drawing/2014/main" id="{C9F4F734-C3B2-494B-B02E-7B3A0B6A3F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47079" y="2743332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</a:t>
            </a:r>
            <a:r>
              <a:rPr lang="tr-TR" dirty="0">
                <a:latin typeface="+mj-lt"/>
                <a:ea typeface="Barlow Condensed"/>
                <a:cs typeface="Barlow Condensed"/>
                <a:sym typeface="Barlow Condensed"/>
              </a:rPr>
              <a:t>2</a:t>
            </a:r>
            <a:endParaRPr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" name="Google Shape;349;p12">
            <a:extLst>
              <a:ext uri="{FF2B5EF4-FFF2-40B4-BE49-F238E27FC236}">
                <a16:creationId xmlns:a16="http://schemas.microsoft.com/office/drawing/2014/main" id="{04CF4CA9-C7C3-4910-BE25-1599DFF915FE}"/>
              </a:ext>
            </a:extLst>
          </p:cNvPr>
          <p:cNvSpPr txBox="1">
            <a:spLocks/>
          </p:cNvSpPr>
          <p:nvPr/>
        </p:nvSpPr>
        <p:spPr>
          <a:xfrm>
            <a:off x="2462368" y="3321132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rgbClr val="434343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>
                <a:latin typeface="+mj-lt"/>
                <a:ea typeface="Barlow Condensed"/>
                <a:cs typeface="Barlow Condensed"/>
                <a:sym typeface="Barlow Condensed"/>
              </a:rPr>
              <a:t>0</a:t>
            </a:r>
            <a:r>
              <a:rPr lang="tr-TR" dirty="0">
                <a:latin typeface="+mj-lt"/>
                <a:ea typeface="Barlow Condensed"/>
                <a:cs typeface="Barlow Condensed"/>
                <a:sym typeface="Barlow Condensed"/>
              </a:rPr>
              <a:t>3</a:t>
            </a:r>
            <a:endParaRPr lang="es" dirty="0">
              <a:latin typeface="+mj-lt"/>
              <a:ea typeface="Barlow Condensed"/>
              <a:cs typeface="Barlow Condensed"/>
              <a:sym typeface="Barlow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143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2145179" y="152620"/>
            <a:ext cx="5385547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1.VERİ TOPLAMA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1019664" y="177958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15" name="Google Shape;348;p12">
            <a:extLst>
              <a:ext uri="{FF2B5EF4-FFF2-40B4-BE49-F238E27FC236}">
                <a16:creationId xmlns:a16="http://schemas.microsoft.com/office/drawing/2014/main" id="{707C31EF-EDC3-4CF3-91C3-846FDADE1879}"/>
              </a:ext>
            </a:extLst>
          </p:cNvPr>
          <p:cNvSpPr txBox="1">
            <a:spLocks/>
          </p:cNvSpPr>
          <p:nvPr/>
        </p:nvSpPr>
        <p:spPr>
          <a:xfrm>
            <a:off x="0" y="1377803"/>
            <a:ext cx="9238874" cy="97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Gerekli Verinin Tespiti İçin Saha Çalışması</a:t>
            </a:r>
          </a:p>
        </p:txBody>
      </p:sp>
      <p:sp>
        <p:nvSpPr>
          <p:cNvPr id="7" name="Google Shape;348;p12">
            <a:extLst>
              <a:ext uri="{FF2B5EF4-FFF2-40B4-BE49-F238E27FC236}">
                <a16:creationId xmlns:a16="http://schemas.microsoft.com/office/drawing/2014/main" id="{CD84F07C-2EDE-4D14-A31C-05791DBE2B61}"/>
              </a:ext>
            </a:extLst>
          </p:cNvPr>
          <p:cNvSpPr txBox="1">
            <a:spLocks/>
          </p:cNvSpPr>
          <p:nvPr/>
        </p:nvSpPr>
        <p:spPr>
          <a:xfrm>
            <a:off x="121026" y="2314919"/>
            <a:ext cx="3042424" cy="166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dirty="0"/>
              <a:t>  </a:t>
            </a:r>
          </a:p>
          <a:p>
            <a:pPr algn="just"/>
            <a:r>
              <a:rPr lang="tr-TR" sz="3000" dirty="0">
                <a:latin typeface="+mj-lt"/>
              </a:rPr>
              <a:t>-Müşteriyi tanı</a:t>
            </a:r>
          </a:p>
          <a:p>
            <a:pPr algn="just"/>
            <a:r>
              <a:rPr lang="tr-TR" sz="3000" dirty="0">
                <a:latin typeface="+mj-lt"/>
              </a:rPr>
              <a:t>-Hedef kitlemiz</a:t>
            </a:r>
          </a:p>
          <a:p>
            <a:pPr algn="just"/>
            <a:r>
              <a:rPr lang="tr-TR" sz="3000" dirty="0">
                <a:latin typeface="+mj-lt"/>
              </a:rPr>
              <a:t>-Hizmetlerimiz </a:t>
            </a:r>
          </a:p>
        </p:txBody>
      </p:sp>
    </p:spTree>
    <p:extLst>
      <p:ext uri="{BB962C8B-B14F-4D97-AF65-F5344CB8AC3E}">
        <p14:creationId xmlns:p14="http://schemas.microsoft.com/office/powerpoint/2010/main" val="1899513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2145179" y="152620"/>
            <a:ext cx="5385547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VERİ TOPLAMA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1019664" y="177958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0" y="1393589"/>
            <a:ext cx="6895006" cy="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Eczaneler için konum analizi</a:t>
            </a:r>
            <a:endParaRPr lang="tr-TR" sz="3500" dirty="0">
              <a:latin typeface="+mj-lt"/>
            </a:endParaRPr>
          </a:p>
        </p:txBody>
      </p:sp>
      <p:sp>
        <p:nvSpPr>
          <p:cNvPr id="11" name="Google Shape;348;p12">
            <a:extLst>
              <a:ext uri="{FF2B5EF4-FFF2-40B4-BE49-F238E27FC236}">
                <a16:creationId xmlns:a16="http://schemas.microsoft.com/office/drawing/2014/main" id="{00F786A2-6ACB-4327-819B-2512F5DEB9AE}"/>
              </a:ext>
            </a:extLst>
          </p:cNvPr>
          <p:cNvSpPr txBox="1">
            <a:spLocks/>
          </p:cNvSpPr>
          <p:nvPr/>
        </p:nvSpPr>
        <p:spPr>
          <a:xfrm>
            <a:off x="0" y="2551573"/>
            <a:ext cx="3949700" cy="166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dirty="0"/>
              <a:t>  </a:t>
            </a:r>
          </a:p>
          <a:p>
            <a:pPr algn="just"/>
            <a:r>
              <a:rPr lang="tr-TR" sz="3000" dirty="0">
                <a:latin typeface="+mj-lt"/>
              </a:rPr>
              <a:t>-Devlet Sınırlamaları</a:t>
            </a:r>
          </a:p>
          <a:p>
            <a:pPr algn="just"/>
            <a:r>
              <a:rPr lang="tr-TR" sz="3000" dirty="0">
                <a:latin typeface="+mj-lt"/>
              </a:rPr>
              <a:t>-Belirli Kriterler</a:t>
            </a:r>
          </a:p>
          <a:p>
            <a:pPr algn="just"/>
            <a:r>
              <a:rPr lang="tr-TR" sz="3000" dirty="0">
                <a:latin typeface="+mj-lt"/>
              </a:rPr>
              <a:t>-Temel İhtiyaç</a:t>
            </a:r>
          </a:p>
        </p:txBody>
      </p:sp>
    </p:spTree>
    <p:extLst>
      <p:ext uri="{BB962C8B-B14F-4D97-AF65-F5344CB8AC3E}">
        <p14:creationId xmlns:p14="http://schemas.microsoft.com/office/powerpoint/2010/main" val="3941413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2145179" y="152620"/>
            <a:ext cx="5385547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SAHA ÇALIŞMALARI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1019664" y="177958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pic>
        <p:nvPicPr>
          <p:cNvPr id="5" name="Resim 4" descr="kişi, iç mekan, dik, mutfak içeren bir resim&#10;&#10;Açıklama otomatik olarak oluşturuldu">
            <a:extLst>
              <a:ext uri="{FF2B5EF4-FFF2-40B4-BE49-F238E27FC236}">
                <a16:creationId xmlns:a16="http://schemas.microsoft.com/office/drawing/2014/main" id="{639B45E1-D73E-4193-B318-A6F20192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67018"/>
            <a:ext cx="4076700" cy="3057525"/>
          </a:xfrm>
          <a:prstGeom prst="rect">
            <a:avLst/>
          </a:prstGeom>
        </p:spPr>
      </p:pic>
      <p:pic>
        <p:nvPicPr>
          <p:cNvPr id="6" name="Resim 5" descr="iç mekan, tavan, kişi, dik içeren bir resim&#10;&#10;Açıklama otomatik olarak oluşturuldu">
            <a:extLst>
              <a:ext uri="{FF2B5EF4-FFF2-40B4-BE49-F238E27FC236}">
                <a16:creationId xmlns:a16="http://schemas.microsoft.com/office/drawing/2014/main" id="{B2B78B8F-982E-412F-BE4F-664DF122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300" y="2145260"/>
            <a:ext cx="4076700" cy="30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33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2138829" y="382095"/>
            <a:ext cx="5589121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Veri Toplama için Kullanılan Teknolojiler</a:t>
            </a:r>
          </a:p>
        </p:txBody>
      </p:sp>
      <p:pic>
        <p:nvPicPr>
          <p:cNvPr id="3074" name="Picture 2" descr="Spring Boot Auto-configuration nasıl çalışır ? - Samet Eray ERDEM ...">
            <a:extLst>
              <a:ext uri="{FF2B5EF4-FFF2-40B4-BE49-F238E27FC236}">
                <a16:creationId xmlns:a16="http://schemas.microsoft.com/office/drawing/2014/main" id="{79A4C738-EBAC-4472-B093-3EA65AD4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10" y="1343434"/>
            <a:ext cx="1623137" cy="85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Java (programlama dili) - Vikipedi">
            <a:extLst>
              <a:ext uri="{FF2B5EF4-FFF2-40B4-BE49-F238E27FC236}">
                <a16:creationId xmlns:a16="http://schemas.microsoft.com/office/drawing/2014/main" id="{DD1AA1D0-AF22-49A0-A200-D70AE59F0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6" y="1126238"/>
            <a:ext cx="615184" cy="112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indows 10'da Mongo Db Kurulumu - ismail kaşan - Medium">
            <a:extLst>
              <a:ext uri="{FF2B5EF4-FFF2-40B4-BE49-F238E27FC236}">
                <a16:creationId xmlns:a16="http://schemas.microsoft.com/office/drawing/2014/main" id="{BB4ACDD7-6426-4D83-B300-0F8946677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74" y="4145616"/>
            <a:ext cx="1867690" cy="9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pache Tomcat Nedir? Nasıl Kurulur? Deploy Nasıl Yapılır?">
            <a:extLst>
              <a:ext uri="{FF2B5EF4-FFF2-40B4-BE49-F238E27FC236}">
                <a16:creationId xmlns:a16="http://schemas.microsoft.com/office/drawing/2014/main" id="{E1C88A03-368C-48F0-BA13-EFE3D5232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44" y="2437308"/>
            <a:ext cx="1239468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bernate Nedir? – Burak Kutbay'ın Kişisel Blog'u |">
            <a:extLst>
              <a:ext uri="{FF2B5EF4-FFF2-40B4-BE49-F238E27FC236}">
                <a16:creationId xmlns:a16="http://schemas.microsoft.com/office/drawing/2014/main" id="{B1A9D524-DC80-4A2C-9756-A4048299E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46" y="3370954"/>
            <a:ext cx="1867690" cy="51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sim 1">
            <a:extLst>
              <a:ext uri="{FF2B5EF4-FFF2-40B4-BE49-F238E27FC236}">
                <a16:creationId xmlns:a16="http://schemas.microsoft.com/office/drawing/2014/main" id="{1F3D61A4-9C10-4717-BC2E-E8F4ECA223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547" y="2345017"/>
            <a:ext cx="790454" cy="921607"/>
          </a:xfrm>
          <a:prstGeom prst="rect">
            <a:avLst/>
          </a:prstGeom>
        </p:spPr>
      </p:pic>
      <p:pic>
        <p:nvPicPr>
          <p:cNvPr id="3084" name="Picture 12" descr="Selenium (software) - Wikiwand">
            <a:extLst>
              <a:ext uri="{FF2B5EF4-FFF2-40B4-BE49-F238E27FC236}">
                <a16:creationId xmlns:a16="http://schemas.microsoft.com/office/drawing/2014/main" id="{BB2AE072-BB87-480B-B004-C06D3C91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21" y="3603076"/>
            <a:ext cx="1285799" cy="134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Windows vs. Linux: Which Server is Better for You? | Catalyst ...">
            <a:extLst>
              <a:ext uri="{FF2B5EF4-FFF2-40B4-BE49-F238E27FC236}">
                <a16:creationId xmlns:a16="http://schemas.microsoft.com/office/drawing/2014/main" id="{A3859654-7F26-44C6-A50C-90215F82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55" y="3708050"/>
            <a:ext cx="1670413" cy="105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35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47;p12">
            <a:extLst>
              <a:ext uri="{FF2B5EF4-FFF2-40B4-BE49-F238E27FC236}">
                <a16:creationId xmlns:a16="http://schemas.microsoft.com/office/drawing/2014/main" id="{6A8C69D5-9207-441D-AEF9-E6BEF9666D0C}"/>
              </a:ext>
            </a:extLst>
          </p:cNvPr>
          <p:cNvSpPr txBox="1">
            <a:spLocks/>
          </p:cNvSpPr>
          <p:nvPr/>
        </p:nvSpPr>
        <p:spPr>
          <a:xfrm>
            <a:off x="2138829" y="382095"/>
            <a:ext cx="6807600" cy="9143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sz="3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WEB CRAWLING </a:t>
            </a:r>
          </a:p>
        </p:txBody>
      </p:sp>
      <p:sp>
        <p:nvSpPr>
          <p:cNvPr id="14" name="Google Shape;348;p12">
            <a:extLst>
              <a:ext uri="{FF2B5EF4-FFF2-40B4-BE49-F238E27FC236}">
                <a16:creationId xmlns:a16="http://schemas.microsoft.com/office/drawing/2014/main" id="{DE443FDB-630B-4923-9FC3-730B39C10557}"/>
              </a:ext>
            </a:extLst>
          </p:cNvPr>
          <p:cNvSpPr txBox="1">
            <a:spLocks/>
          </p:cNvSpPr>
          <p:nvPr/>
        </p:nvSpPr>
        <p:spPr>
          <a:xfrm>
            <a:off x="1019664" y="1779584"/>
            <a:ext cx="68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endParaRPr lang="tr-TR" dirty="0"/>
          </a:p>
        </p:txBody>
      </p:sp>
      <p:sp>
        <p:nvSpPr>
          <p:cNvPr id="8" name="Google Shape;348;p12">
            <a:extLst>
              <a:ext uri="{FF2B5EF4-FFF2-40B4-BE49-F238E27FC236}">
                <a16:creationId xmlns:a16="http://schemas.microsoft.com/office/drawing/2014/main" id="{1E75DF2E-1F1A-46F1-A525-C4FBE7914AE9}"/>
              </a:ext>
            </a:extLst>
          </p:cNvPr>
          <p:cNvSpPr txBox="1">
            <a:spLocks/>
          </p:cNvSpPr>
          <p:nvPr/>
        </p:nvSpPr>
        <p:spPr>
          <a:xfrm>
            <a:off x="241989" y="1682489"/>
            <a:ext cx="8362950" cy="771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500" b="1" dirty="0">
                <a:latin typeface="+mj-lt"/>
              </a:rPr>
              <a:t>Hedeflenen sitelerden linkler toplandı.</a:t>
            </a:r>
            <a:endParaRPr lang="tr-TR" sz="3500" dirty="0">
              <a:latin typeface="+mj-lt"/>
            </a:endParaRPr>
          </a:p>
        </p:txBody>
      </p:sp>
      <p:sp>
        <p:nvSpPr>
          <p:cNvPr id="10" name="Google Shape;348;p12">
            <a:extLst>
              <a:ext uri="{FF2B5EF4-FFF2-40B4-BE49-F238E27FC236}">
                <a16:creationId xmlns:a16="http://schemas.microsoft.com/office/drawing/2014/main" id="{B7162654-4ED2-45A5-9717-15BFF820859F}"/>
              </a:ext>
            </a:extLst>
          </p:cNvPr>
          <p:cNvSpPr txBox="1">
            <a:spLocks/>
          </p:cNvSpPr>
          <p:nvPr/>
        </p:nvSpPr>
        <p:spPr>
          <a:xfrm>
            <a:off x="552450" y="2571750"/>
            <a:ext cx="3949700" cy="99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rgbClr val="434343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pPr algn="just"/>
            <a:r>
              <a:rPr lang="tr-TR" sz="3000" dirty="0">
                <a:latin typeface="+mj-lt"/>
              </a:rPr>
              <a:t>-Zaman</a:t>
            </a:r>
          </a:p>
          <a:p>
            <a:pPr algn="just"/>
            <a:r>
              <a:rPr lang="tr-TR" sz="3000" dirty="0">
                <a:latin typeface="+mj-lt"/>
              </a:rPr>
              <a:t>-Maliyet</a:t>
            </a:r>
          </a:p>
        </p:txBody>
      </p:sp>
    </p:spTree>
    <p:extLst>
      <p:ext uri="{BB962C8B-B14F-4D97-AF65-F5344CB8AC3E}">
        <p14:creationId xmlns:p14="http://schemas.microsoft.com/office/powerpoint/2010/main" val="3314913598"/>
      </p:ext>
    </p:extLst>
  </p:cSld>
  <p:clrMapOvr>
    <a:masterClrMapping/>
  </p:clrMapOvr>
</p:sld>
</file>

<file path=ppt/theme/theme1.xml><?xml version="1.0" encoding="utf-8"?>
<a:theme xmlns:a="http://schemas.openxmlformats.org/drawingml/2006/main" name="My Creative CV by slidesgo">
  <a:themeElements>
    <a:clrScheme name="Simple Light">
      <a:dk1>
        <a:srgbClr val="E9E6E1"/>
      </a:dk1>
      <a:lt1>
        <a:srgbClr val="434343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305</Words>
  <Application>Microsoft Office PowerPoint</Application>
  <PresentationFormat>Ekran Gösterisi (16:9)</PresentationFormat>
  <Paragraphs>81</Paragraphs>
  <Slides>28</Slides>
  <Notes>15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6" baseType="lpstr">
      <vt:lpstr>Arial</vt:lpstr>
      <vt:lpstr>Barlow Condensed Medium</vt:lpstr>
      <vt:lpstr>Barlow Condensed</vt:lpstr>
      <vt:lpstr>Barlow Condensed SemiBold</vt:lpstr>
      <vt:lpstr>Arvo</vt:lpstr>
      <vt:lpstr>Times New Roman</vt:lpstr>
      <vt:lpstr>Fira Sans Extra Condensed Medium</vt:lpstr>
      <vt:lpstr>My Creative CV by slidesgo</vt:lpstr>
      <vt:lpstr>T.C İSTANBUL TİCARET  ÜNİVERSİTESİ</vt:lpstr>
      <vt:lpstr>SORUN</vt:lpstr>
      <vt:lpstr>ÇÖZÜM</vt:lpstr>
      <vt:lpstr>PROJE YAPISI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İş Yeri – Hastaneler İş Yeri – Aile Hekimlikleri İş Yeri - Eczaneler</vt:lpstr>
      <vt:lpstr>PowerPoint Sunusu</vt:lpstr>
      <vt:lpstr>Puanlama Algoritması</vt:lpstr>
      <vt:lpstr>PowerPoint Sunusu</vt:lpstr>
      <vt:lpstr>PowerPoint Sunusu</vt:lpstr>
      <vt:lpstr>PowerPoint Sunusu</vt:lpstr>
      <vt:lpstr>PowerPoint Sunusu</vt:lpstr>
      <vt:lpstr>PowerPoint Sunusu</vt:lpstr>
      <vt:lpstr>TEŞEKKÜRLER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Süleyman Emre G.</dc:creator>
  <cp:lastModifiedBy>NEVZAT YAVUZCAN</cp:lastModifiedBy>
  <cp:revision>91</cp:revision>
  <dcterms:modified xsi:type="dcterms:W3CDTF">2020-06-30T09:48:01Z</dcterms:modified>
</cp:coreProperties>
</file>